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4" r:id="rId10"/>
    <p:sldId id="289" r:id="rId11"/>
    <p:sldId id="290" r:id="rId12"/>
    <p:sldId id="291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95887" autoAdjust="0"/>
  </p:normalViewPr>
  <p:slideViewPr>
    <p:cSldViewPr snapToGrid="0">
      <p:cViewPr varScale="1">
        <p:scale>
          <a:sx n="114" d="100"/>
          <a:sy n="114" d="100"/>
        </p:scale>
        <p:origin x="774" y="108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16.09.2022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jeder</a:t>
            </a:r>
            <a:r>
              <a:rPr lang="en-US"/>
              <a:t> </a:t>
            </a:r>
            <a:r>
              <a:rPr lang="en-US" err="1"/>
              <a:t>kennts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neues</a:t>
            </a:r>
            <a:r>
              <a:rPr lang="en-US"/>
              <a:t> </a:t>
            </a:r>
            <a:r>
              <a:rPr lang="en-US" err="1"/>
              <a:t>projekt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normaler</a:t>
            </a:r>
            <a:r>
              <a:rPr lang="en-US"/>
              <a:t> </a:t>
            </a:r>
            <a:r>
              <a:rPr lang="en-US" err="1"/>
              <a:t>prozess</a:t>
            </a:r>
            <a:r>
              <a:rPr lang="en-US"/>
              <a:t>: Forward Engineering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Reverse Engineering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legacy system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alte</a:t>
            </a:r>
            <a:r>
              <a:rPr lang="en-US"/>
              <a:t> </a:t>
            </a:r>
            <a:r>
              <a:rPr lang="en-US" err="1"/>
              <a:t>mitarbeiter</a:t>
            </a:r>
            <a:r>
              <a:rPr lang="en-US"/>
              <a:t> </a:t>
            </a:r>
            <a:r>
              <a:rPr lang="en-US" err="1"/>
              <a:t>gegangen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keine</a:t>
            </a:r>
            <a:r>
              <a:rPr lang="en-US"/>
              <a:t> / </a:t>
            </a:r>
            <a:r>
              <a:rPr lang="en-US" err="1"/>
              <a:t>wenig</a:t>
            </a:r>
            <a:r>
              <a:rPr lang="en-US"/>
              <a:t> </a:t>
            </a:r>
            <a:r>
              <a:rPr lang="en-US" err="1"/>
              <a:t>dokumentation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Spezifikation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beispielsweise</a:t>
            </a:r>
            <a:r>
              <a:rPr lang="en-US"/>
              <a:t> </a:t>
            </a:r>
            <a:r>
              <a:rPr lang="en-US" err="1"/>
              <a:t>neues</a:t>
            </a:r>
            <a:r>
              <a:rPr lang="en-US"/>
              <a:t> feature </a:t>
            </a:r>
            <a:r>
              <a:rPr lang="en-US" err="1"/>
              <a:t>oder</a:t>
            </a:r>
            <a:r>
              <a:rPr lang="en-US"/>
              <a:t> bug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erstmal</a:t>
            </a:r>
            <a:r>
              <a:rPr lang="en-US"/>
              <a:t> verstehen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überhaupt</a:t>
            </a:r>
            <a:r>
              <a:rPr lang="en-US"/>
              <a:t> </a:t>
            </a:r>
            <a:r>
              <a:rPr lang="en-US" err="1"/>
              <a:t>irgendwas</a:t>
            </a:r>
            <a:r>
              <a:rPr lang="en-US"/>
              <a:t> verstehen</a:t>
            </a:r>
          </a:p>
          <a:p>
            <a:r>
              <a:rPr lang="en-US"/>
              <a:t>- </a:t>
            </a:r>
            <a:r>
              <a:rPr lang="en-US" err="1"/>
              <a:t>grobes</a:t>
            </a:r>
            <a:r>
              <a:rPr lang="en-US"/>
              <a:t> </a:t>
            </a:r>
            <a:r>
              <a:rPr lang="en-US" err="1"/>
              <a:t>Ablauf</a:t>
            </a:r>
            <a:r>
              <a:rPr lang="en-US"/>
              <a:t> diagram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verschiedenen</a:t>
            </a:r>
            <a:r>
              <a:rPr lang="en-US"/>
              <a:t> </a:t>
            </a:r>
            <a:r>
              <a:rPr lang="en-US" err="1"/>
              <a:t>infos</a:t>
            </a:r>
          </a:p>
          <a:p>
            <a:r>
              <a:rPr lang="en-US"/>
              <a:t>- </a:t>
            </a:r>
            <a:r>
              <a:rPr lang="en-US" err="1"/>
              <a:t>besser</a:t>
            </a:r>
          </a:p>
          <a:p>
            <a:r>
              <a:rPr lang="en-US"/>
              <a:t>- UML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Aktivitätsdiagram</a:t>
            </a:r>
          </a:p>
          <a:p>
            <a:r>
              <a:rPr lang="en-US"/>
              <a:t>- </a:t>
            </a:r>
            <a:r>
              <a:rPr lang="en-US" err="1"/>
              <a:t>deshalb</a:t>
            </a:r>
            <a:r>
              <a:rPr lang="en-US"/>
              <a:t> </a:t>
            </a:r>
            <a:r>
              <a:rPr lang="en-US" err="1"/>
              <a:t>Automatisiertes</a:t>
            </a:r>
            <a:r>
              <a:rPr lang="en-US"/>
              <a:t> </a:t>
            </a:r>
            <a:r>
              <a:rPr lang="en-US" err="1"/>
              <a:t>ReverseEngineering</a:t>
            </a:r>
            <a:r>
              <a:rPr lang="en-US"/>
              <a:t> </a:t>
            </a:r>
            <a:r>
              <a:rPr lang="en-US" err="1"/>
              <a:t>weiterentwickelt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unsere</a:t>
            </a:r>
            <a:r>
              <a:rPr lang="en-US"/>
              <a:t> Aufgabe</a:t>
            </a:r>
            <a:br>
              <a:rPr lang="en-US">
                <a:cs typeface="+mn-lt"/>
              </a:rPr>
            </a:br>
            <a:r>
              <a:rPr lang="en-US"/>
              <a:t>- </a:t>
            </a:r>
            <a:r>
              <a:rPr lang="en-US" err="1"/>
              <a:t>umwandeln</a:t>
            </a:r>
            <a:r>
              <a:rPr lang="en-US"/>
              <a:t> In JDT</a:t>
            </a:r>
          </a:p>
          <a:p>
            <a:r>
              <a:rPr lang="en-US"/>
              <a:t>- </a:t>
            </a:r>
            <a:r>
              <a:rPr lang="en-US" err="1"/>
              <a:t>Vergleich</a:t>
            </a:r>
            <a:endParaRPr lang="en-US"/>
          </a:p>
          <a:p>
            <a:r>
              <a:rPr lang="en-US"/>
              <a:t>- welches Element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welcher</a:t>
            </a:r>
            <a:r>
              <a:rPr lang="en-US"/>
              <a:t> </a:t>
            </a:r>
            <a:r>
              <a:rPr lang="en-US" err="1"/>
              <a:t>Abbildung</a:t>
            </a:r>
            <a:r>
              <a:rPr lang="en-US"/>
              <a:t> </a:t>
            </a:r>
            <a:r>
              <a:rPr lang="en-US" err="1"/>
              <a:t>davor</a:t>
            </a:r>
            <a:endParaRPr lang="en-US"/>
          </a:p>
          <a:p>
            <a:r>
              <a:rPr lang="en-US"/>
              <a:t>- welches Element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welcher</a:t>
            </a:r>
            <a:r>
              <a:rPr lang="en-US"/>
              <a:t> </a:t>
            </a:r>
            <a:r>
              <a:rPr lang="en-US" err="1"/>
              <a:t>Abbildung</a:t>
            </a:r>
            <a:r>
              <a:rPr lang="en-US"/>
              <a:t> </a:t>
            </a:r>
            <a:r>
              <a:rPr lang="en-US" err="1"/>
              <a:t>danach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kann</a:t>
            </a:r>
            <a:r>
              <a:rPr lang="en-US"/>
              <a:t> man </a:t>
            </a:r>
            <a:r>
              <a:rPr lang="en-US" err="1"/>
              <a:t>sehen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vieles</a:t>
            </a:r>
            <a:r>
              <a:rPr lang="en-US"/>
              <a:t> </a:t>
            </a:r>
            <a:r>
              <a:rPr lang="en-US" err="1"/>
              <a:t>übernommen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schwierig</a:t>
            </a:r>
            <a:r>
              <a:rPr lang="en-US"/>
              <a:t>: Internal / External, alt -&gt; </a:t>
            </a:r>
            <a:r>
              <a:rPr lang="en-US" err="1"/>
              <a:t>eigene</a:t>
            </a:r>
            <a:r>
              <a:rPr lang="en-US"/>
              <a:t> Library, </a:t>
            </a:r>
            <a:r>
              <a:rPr lang="en-US" err="1"/>
              <a:t>wir</a:t>
            </a:r>
            <a:r>
              <a:rPr lang="en-US"/>
              <a:t> -&gt; HashMap, </a:t>
            </a:r>
            <a:r>
              <a:rPr lang="en-US" err="1"/>
              <a:t>voller</a:t>
            </a:r>
            <a:r>
              <a:rPr lang="en-US"/>
              <a:t> </a:t>
            </a:r>
            <a:r>
              <a:rPr lang="en-US" err="1"/>
              <a:t>Packetname</a:t>
            </a:r>
            <a:r>
              <a:rPr lang="en-US"/>
              <a:t> + Klasse + </a:t>
            </a:r>
            <a:r>
              <a:rPr lang="en-US" err="1"/>
              <a:t>methode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zusätzlich</a:t>
            </a:r>
            <a:r>
              <a:rPr lang="en-US"/>
              <a:t> </a:t>
            </a:r>
            <a:r>
              <a:rPr lang="en-US" err="1"/>
              <a:t>variablen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Grundlegende</a:t>
            </a:r>
            <a:r>
              <a:rPr lang="en-US"/>
              <a:t> </a:t>
            </a:r>
            <a:r>
              <a:rPr lang="en-US" err="1"/>
              <a:t>Aufgaben</a:t>
            </a:r>
            <a:r>
              <a:rPr lang="en-US"/>
              <a:t> </a:t>
            </a:r>
            <a:r>
              <a:rPr lang="en-US" err="1"/>
              <a:t>erledigt</a:t>
            </a:r>
            <a:endParaRPr lang="en-US" err="1">
              <a:cs typeface="Calibri"/>
            </a:endParaRPr>
          </a:p>
          <a:p>
            <a:r>
              <a:rPr lang="en-US"/>
              <a:t>- Extra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Grundlegende</a:t>
            </a:r>
            <a:r>
              <a:rPr lang="en-US"/>
              <a:t> </a:t>
            </a:r>
            <a:r>
              <a:rPr lang="en-US" err="1"/>
              <a:t>Aufgaben</a:t>
            </a:r>
            <a:r>
              <a:rPr lang="en-US"/>
              <a:t> </a:t>
            </a:r>
            <a:r>
              <a:rPr lang="en-US" err="1"/>
              <a:t>erledigt</a:t>
            </a:r>
            <a:endParaRPr lang="en-US" err="1">
              <a:cs typeface="Calibri"/>
            </a:endParaRPr>
          </a:p>
          <a:p>
            <a:r>
              <a:rPr lang="en-US"/>
              <a:t>- Extra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Fluent API</a:t>
            </a:r>
          </a:p>
          <a:p>
            <a:r>
              <a:rPr lang="en-US"/>
              <a:t>- </a:t>
            </a:r>
            <a:r>
              <a:rPr lang="en-US" err="1"/>
              <a:t>unten</a:t>
            </a:r>
            <a:r>
              <a:rPr lang="en-US"/>
              <a:t> </a:t>
            </a:r>
            <a:r>
              <a:rPr lang="en-US" err="1"/>
              <a:t>sehen</a:t>
            </a:r>
            <a:r>
              <a:rPr lang="en-US"/>
              <a:t> </a:t>
            </a:r>
            <a:r>
              <a:rPr lang="en-US" err="1"/>
              <a:t>kann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viele</a:t>
            </a:r>
            <a:r>
              <a:rPr lang="en-US"/>
              <a:t> factories für PCM </a:t>
            </a:r>
            <a:r>
              <a:rPr lang="en-US" err="1"/>
              <a:t>elemente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Ausschnitt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VariableUsage</a:t>
            </a:r>
            <a:r>
              <a:rPr lang="en-US"/>
              <a:t> </a:t>
            </a:r>
            <a:r>
              <a:rPr lang="en-US" err="1"/>
              <a:t>setzen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erstellen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referenzieren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komplexer</a:t>
            </a:r>
            <a:endParaRPr lang="en-US" err="1"/>
          </a:p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Stellt Plug-Ins zur Verfügung</a:t>
            </a:r>
          </a:p>
          <a:p>
            <a:pPr marL="271145" indent="-271145">
              <a:defRPr/>
            </a:pPr>
            <a:r>
              <a:rPr lang="de-DE" dirty="0"/>
              <a:t>AST-Modul mit eigenem Modell</a:t>
            </a:r>
          </a:p>
          <a:p>
            <a:pPr marL="271145" indent="-271145">
              <a:defRPr/>
            </a:pPr>
            <a:r>
              <a:rPr lang="de-DE" dirty="0"/>
              <a:t>Bereitstellung eines erweiterbaren Visitor-Musters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Anreichung des Quelltext-Modells mit zusätzlichen Informationen</a:t>
            </a:r>
          </a:p>
          <a:p>
            <a:pPr marL="271145" indent="-271145">
              <a:defRPr/>
            </a:pPr>
            <a:r>
              <a:rPr lang="de-DE" dirty="0"/>
              <a:t>Neues Besucher-Muster basiert direkt auf der JDT Bibliothek</a:t>
            </a:r>
          </a:p>
          <a:p>
            <a:pPr marL="0" indent="0">
              <a:buNone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805621"/>
              </p:ext>
            </p:extLst>
          </p:nvPr>
        </p:nvGraphicFramePr>
        <p:xfrm>
          <a:off x="533400" y="1582738"/>
          <a:ext cx="1112519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086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4337588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4175524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 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Alter Code (</a:t>
                      </a:r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)​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Neuer Code (JDT)​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EnhancedForStatement,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WhileStatement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EnhancedForStatement, WhileStatement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IfStatement</a:t>
                      </a:r>
                      <a:r>
                        <a:rPr lang="de-DE" sz="1800" dirty="0">
                          <a:effectLst/>
                        </a:rPr>
                        <a:t>,​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ElseStatement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InternalCallAction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84025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>
              <a:cs typeface="Arial"/>
            </a:endParaRPr>
          </a:p>
          <a:p>
            <a:pPr marL="0" indent="0">
              <a:buNone/>
            </a:pP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5747" y="4674763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403602" y="1384306"/>
            <a:ext cx="9421281" cy="30248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</a:p>
          <a:p>
            <a:pPr marL="271145" indent="-271145"/>
            <a:r>
              <a:rPr lang="de-DE" dirty="0">
                <a:cs typeface="Arial"/>
              </a:rPr>
              <a:t>Erleichtert Lesbarkeit</a:t>
            </a:r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  <a:p>
            <a:pPr marL="271145" indent="-271145"/>
            <a:r>
              <a:rPr lang="de-DE" dirty="0">
                <a:cs typeface="Arial"/>
              </a:rPr>
              <a:t>Reduktion der verwendeten </a:t>
            </a:r>
            <a:r>
              <a:rPr lang="de-DE" dirty="0" err="1">
                <a:cs typeface="Arial"/>
              </a:rPr>
              <a:t>Factories</a:t>
            </a:r>
            <a:endParaRPr lang="de-DE" dirty="0">
              <a:cs typeface="Arial"/>
            </a:endParaRP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465480"/>
            <a:ext cx="11820089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booleanVariable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err="1">
                <a:ea typeface="+mj-lt"/>
                <a:cs typeface="+mj-lt"/>
              </a:rPr>
              <a:t>Fluent</a:t>
            </a:r>
            <a:r>
              <a:rPr lang="de-DE" sz="3150">
                <a:ea typeface="+mj-lt"/>
                <a:cs typeface="+mj-lt"/>
              </a:rPr>
              <a:t> API</a:t>
            </a:r>
            <a:endParaRPr lang="de-DE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ea typeface="+mn-lt"/>
                <a:cs typeface="+mn-lt"/>
              </a:rPr>
              <a:t>Erleichtert Lesbarkeit</a:t>
            </a:r>
            <a:endParaRPr lang="de-DE">
              <a:cs typeface="Arial"/>
            </a:endParaRPr>
          </a:p>
          <a:p>
            <a:pPr marL="271145" indent="-271145"/>
            <a:r>
              <a:rPr lang="de-DE">
                <a:ea typeface="+mn-lt"/>
                <a:cs typeface="+mn-lt"/>
              </a:rPr>
              <a:t>Reduktion der verwendeten Fabriken</a:t>
            </a:r>
            <a:endParaRPr lang="de-DE" err="1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err="1">
                <a:ea typeface="+mj-lt"/>
                <a:cs typeface="+mj-lt"/>
              </a:rPr>
              <a:t>Fluent</a:t>
            </a:r>
            <a:r>
              <a:rPr lang="de-DE" sz="3150">
                <a:ea typeface="+mj-lt"/>
                <a:cs typeface="+mj-lt"/>
              </a:rPr>
              <a:t> API</a:t>
            </a:r>
            <a:endParaRPr lang="de-DE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692341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VariableUsageCreator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137" y="1112459"/>
            <a:ext cx="10567743" cy="519305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err="1">
                <a:ea typeface="+mj-lt"/>
                <a:cs typeface="+mj-lt"/>
              </a:rPr>
              <a:t>Fluent</a:t>
            </a:r>
            <a:r>
              <a:rPr lang="de-DE" sz="3150">
                <a:ea typeface="+mj-lt"/>
                <a:cs typeface="+mj-lt"/>
              </a:rPr>
              <a:t> API</a:t>
            </a:r>
            <a:endParaRPr lang="de-DE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AFFA04EB-3E78-C2DD-289B-7ED6A162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644" y="1119386"/>
            <a:ext cx="6937639" cy="5019871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0173" y="461294"/>
            <a:ext cx="8691654" cy="585114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JUnit</a:t>
            </a:r>
            <a:r>
              <a:rPr lang="de-DE">
                <a:cs typeface="Arial"/>
              </a:rPr>
              <a:t> als Test-Framework</a:t>
            </a:r>
          </a:p>
          <a:p>
            <a:pPr marL="271145" indent="-271145"/>
            <a:r>
              <a:rPr lang="de-DE">
                <a:cs typeface="Arial"/>
              </a:rPr>
              <a:t>Vier Standardtestfälle für jede Visitor-Methode</a:t>
            </a:r>
          </a:p>
          <a:p>
            <a:pPr marL="626745" lvl="1" indent="-271145"/>
            <a:r>
              <a:rPr lang="de-DE" sz="235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>
                <a:cs typeface="Arial"/>
              </a:rPr>
              <a:t>Gleiches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626745" lvl="1" indent="-271145"/>
            <a:r>
              <a:rPr lang="de-DE" sz="2350">
                <a:cs typeface="Arial"/>
              </a:rPr>
              <a:t>Anderes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982345" lvl="2" indent="-264795"/>
            <a:r>
              <a:rPr lang="de-DE">
                <a:cs typeface="Arial"/>
              </a:rPr>
              <a:t>Expression Statement</a:t>
            </a:r>
          </a:p>
          <a:p>
            <a:pPr marL="982345" lvl="2" indent="-264795"/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-/</a:t>
            </a:r>
            <a:r>
              <a:rPr lang="de-DE" err="1">
                <a:cs typeface="Arial"/>
              </a:rPr>
              <a:t>If</a:t>
            </a:r>
            <a:r>
              <a:rPr lang="de-DE">
                <a:cs typeface="Arial"/>
              </a:rPr>
              <a:t>-Statement</a:t>
            </a:r>
          </a:p>
          <a:p>
            <a:pPr marL="271145" indent="-271145"/>
            <a:r>
              <a:rPr lang="de-DE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</a:t>
            </a:r>
            <a:r>
              <a:rPr lang="de-DE" sz="2350" dirty="0">
                <a:cs typeface="Arial"/>
              </a:rPr>
              <a:t>-API</a:t>
            </a: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Statement-Visitatoren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 Statement</a:t>
            </a:r>
          </a:p>
          <a:p>
            <a:pPr marL="271145" indent="-271145"/>
            <a:r>
              <a:rPr lang="de-DE" dirty="0">
                <a:cs typeface="Arial"/>
              </a:rPr>
              <a:t>PCM Model erweitern</a:t>
            </a:r>
          </a:p>
          <a:p>
            <a:pPr marL="626745" lvl="1" indent="-271145"/>
            <a:r>
              <a:rPr lang="de-DE" sz="2350" dirty="0">
                <a:cs typeface="Arial"/>
              </a:rPr>
              <a:t>Konstruktoren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271166" indent="-271145"/>
            <a:r>
              <a:rPr lang="de-DE" sz="2551" dirty="0">
                <a:cs typeface="Arial"/>
              </a:rPr>
              <a:t>Ergebnisse an Moritz </a:t>
            </a:r>
            <a:r>
              <a:rPr lang="de-DE" sz="2551" dirty="0" err="1">
                <a:cs typeface="Arial"/>
              </a:rPr>
              <a:t>Gstür</a:t>
            </a:r>
            <a:endParaRPr lang="de-DE" sz="2551" dirty="0">
              <a:cs typeface="Arial"/>
            </a:endParaRPr>
          </a:p>
          <a:p>
            <a:pPr marL="626745" lvl="1" indent="-271145"/>
            <a:r>
              <a:rPr lang="de-DE" sz="2350" dirty="0" err="1">
                <a:cs typeface="Arial"/>
              </a:rPr>
              <a:t>Refinement</a:t>
            </a:r>
            <a:r>
              <a:rPr lang="de-DE" sz="2350" dirty="0">
                <a:cs typeface="Arial"/>
              </a:rPr>
              <a:t> und Komposition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C67E5C14-55D1-D5F7-EB8D-D9433986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5999" y="1160949"/>
            <a:ext cx="8580674" cy="4909035"/>
          </a:xfrm>
        </p:spPr>
      </p:pic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internen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Demanding</a:t>
            </a:r>
            <a:r>
              <a:rPr lang="de-DE" dirty="0"/>
              <a:t> SEFF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297186" y="1582738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62" idx="2"/>
            <a:endCxn id="27" idx="0"/>
          </p:cNvCxnSpPr>
          <p:nvPr/>
        </p:nvCxnSpPr>
        <p:spPr>
          <a:xfrm>
            <a:off x="8598341" y="3114890"/>
            <a:ext cx="0" cy="106642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AE1BA56-0167-47D7-9302-8841D99F434A}"/>
              </a:ext>
            </a:extLst>
          </p:cNvPr>
          <p:cNvSpPr/>
          <p:nvPr/>
        </p:nvSpPr>
        <p:spPr>
          <a:xfrm>
            <a:off x="76113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B2601C1-313E-4ADB-80DB-C77D64313FD9}"/>
              </a:ext>
            </a:extLst>
          </p:cNvPr>
          <p:cNvCxnSpPr>
            <a:cxnSpLocks/>
            <a:stCxn id="6" idx="2"/>
            <a:endCxn id="62" idx="0"/>
          </p:cNvCxnSpPr>
          <p:nvPr/>
        </p:nvCxnSpPr>
        <p:spPr>
          <a:xfrm>
            <a:off x="5314467" y="1877935"/>
            <a:ext cx="32838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hteck 72">
            <a:extLst>
              <a:ext uri="{FF2B5EF4-FFF2-40B4-BE49-F238E27FC236}">
                <a16:creationId xmlns:a16="http://schemas.microsoft.com/office/drawing/2014/main" id="{6681F5FD-E484-45FE-90BA-1818D0EE8914}"/>
              </a:ext>
            </a:extLst>
          </p:cNvPr>
          <p:cNvSpPr/>
          <p:nvPr/>
        </p:nvSpPr>
        <p:spPr>
          <a:xfrm>
            <a:off x="54705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Dissertation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 </a:t>
            </a:r>
          </a:p>
          <a:p>
            <a:pPr lvl="1"/>
            <a:r>
              <a:rPr lang="de-DE" dirty="0"/>
              <a:t>Im Vergleich zur </a:t>
            </a:r>
            <a:r>
              <a:rPr lang="de-DE" dirty="0" err="1"/>
              <a:t>JaMoPP</a:t>
            </a:r>
            <a:r>
              <a:rPr lang="de-DE" dirty="0"/>
              <a:t> Version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 </a:t>
            </a:r>
            <a:r>
              <a:rPr lang="de-DE" dirty="0" err="1"/>
              <a:t>MoDisco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1428</Words>
  <Application>Microsoft Office PowerPoint</Application>
  <PresentationFormat>Breitbild</PresentationFormat>
  <Paragraphs>440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Aufbau der Ansätze</vt:lpstr>
      <vt:lpstr>MoDisco Version</vt:lpstr>
      <vt:lpstr>JaMoPP Version</vt:lpstr>
      <vt:lpstr>JDT Version</vt:lpstr>
      <vt:lpstr>Schnittstellen</vt:lpstr>
      <vt:lpstr>Vergleich und Abbildung</vt:lpstr>
      <vt:lpstr>Vergleich der Ansätze (MoDisco vs. JaMoPP)</vt:lpstr>
      <vt:lpstr>Vergleich der Ansätze (JaMoPP vs. JDT)</vt:lpstr>
      <vt:lpstr>Fluent API</vt:lpstr>
      <vt:lpstr>Fluent API</vt:lpstr>
      <vt:lpstr>Fluent 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Fabian Wenzel</cp:lastModifiedBy>
  <cp:revision>87</cp:revision>
  <dcterms:created xsi:type="dcterms:W3CDTF">2017-12-07T14:50:50Z</dcterms:created>
  <dcterms:modified xsi:type="dcterms:W3CDTF">2022-09-16T13:38:04Z</dcterms:modified>
</cp:coreProperties>
</file>